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2" d="100"/>
          <a:sy n="12" d="100"/>
        </p:scale>
        <p:origin x="2635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DBA2660-3D0E-153D-2F52-91B11420DB4F}"/>
              </a:ext>
            </a:extLst>
          </p:cNvPr>
          <p:cNvSpPr/>
          <p:nvPr/>
        </p:nvSpPr>
        <p:spPr>
          <a:xfrm>
            <a:off x="0" y="5993989"/>
            <a:ext cx="32397700" cy="5543960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1179582" y="22495271"/>
            <a:ext cx="14400000" cy="35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6" tIns="41043" rIns="82086" bIns="41043">
            <a:spAutoFit/>
          </a:bodyPr>
          <a:lstStyle>
            <a:lvl1pPr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Especificar, inicialmente, a área na qual está inserido o trabalho, classificá-lo segundo a abordagem (qualitativa, quantitativa ou mista) e o tipo de pesquisa empregados. Em seguida, descrever os procedimentos utilizados, determinando o lócus de execução do trabalho, os instrumentos utilizados e, se for o caso, os colaboradores envolvidos.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4284" y="8174166"/>
            <a:ext cx="29969132" cy="249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1 (e-mail), Autor 2 (e-mail),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(e-mail)</a:t>
            </a:r>
          </a:p>
          <a:p>
            <a:pPr algn="ctr">
              <a:lnSpc>
                <a:spcPts val="6719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(e-mail)</a:t>
            </a:r>
          </a:p>
          <a:p>
            <a:pPr algn="ctr">
              <a:lnSpc>
                <a:spcPts val="6719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(e-mail)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74350" y="6591104"/>
            <a:ext cx="11049000" cy="1181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35050" y="12680950"/>
            <a:ext cx="14400000" cy="923330"/>
          </a:xfrm>
          <a:prstGeom prst="rect">
            <a:avLst/>
          </a:prstGeom>
          <a:solidFill>
            <a:schemeClr val="lt1">
              <a:alpha val="85000"/>
            </a:schemeClr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00050" indent="-4000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altLang="pt-BR" sz="5400" b="1" dirty="0">
                <a:solidFill>
                  <a:srgbClr val="007E39"/>
                </a:solidFill>
                <a:latin typeface="Arial" panose="020B0604020202020204" pitchFamily="34" charset="0"/>
              </a:rPr>
              <a:t> INTRODUÇÃO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35050" y="13928896"/>
            <a:ext cx="14400000" cy="35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6" tIns="41043" rIns="82086" bIns="41043">
            <a:spAutoFit/>
          </a:bodyPr>
          <a:lstStyle>
            <a:lvl1pPr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ontextualizar e delimitar o tema do trabalho, destacando sua relevância para o público-alvo, o qual também deverá estar especificado. Além disso, apresentar o problema de pesquisa, isto é, as causas que motivaram e justificam o surgimento do trabalho, bem como seus objetivos geral e específicos. Por fim, elencar os resultados esperados. </a:t>
            </a:r>
          </a:p>
        </p:txBody>
      </p:sp>
      <p:sp>
        <p:nvSpPr>
          <p:cNvPr id="34" name="Text Box 2126"/>
          <p:cNvSpPr txBox="1">
            <a:spLocks noChangeArrowheads="1"/>
          </p:cNvSpPr>
          <p:nvPr/>
        </p:nvSpPr>
        <p:spPr bwMode="auto">
          <a:xfrm>
            <a:off x="20691889" y="13536435"/>
            <a:ext cx="6810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FIGURA 1.  </a:t>
            </a: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DA IMAGEM</a:t>
            </a:r>
          </a:p>
        </p:txBody>
      </p:sp>
      <p:graphicFrame>
        <p:nvGraphicFramePr>
          <p:cNvPr id="37" name="Group 2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84395"/>
              </p:ext>
            </p:extLst>
          </p:nvPr>
        </p:nvGraphicFramePr>
        <p:xfrm>
          <a:off x="2616886" y="35237027"/>
          <a:ext cx="11811001" cy="4437334"/>
        </p:xfrm>
        <a:graphic>
          <a:graphicData uri="http://schemas.openxmlformats.org/drawingml/2006/table">
            <a:tbl>
              <a:tblPr/>
              <a:tblGrid>
                <a:gridCol w="529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3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Natureza do conteúdo – coluna 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Natureza do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conteúdo – coluna 2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1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Respostas da variável 1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4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Respostas da variável 2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Respostas da variável 3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4" marR="91444"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035050" y="21240724"/>
            <a:ext cx="14544532" cy="92333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00050" indent="-4000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pt-BR" altLang="pt-BR" sz="5400" b="1" dirty="0">
                <a:solidFill>
                  <a:srgbClr val="007E39"/>
                </a:solidFill>
                <a:latin typeface="Arial" panose="020B0604020202020204" pitchFamily="34" charset="0"/>
              </a:rPr>
              <a:t>2. METODOLOGIA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1179582" y="28320427"/>
            <a:ext cx="14400000" cy="478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6" tIns="41043" rIns="82086" bIns="41043">
            <a:spAutoFit/>
          </a:bodyPr>
          <a:lstStyle>
            <a:lvl1pPr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Revelar os principais achados do trabalho, em articulação direta com os objetivos, por meio da apresentação e da explicação dos dados, em diálogo com a literatura especializada e com os estudos anteriores. Os resultados inesperados, caso existam, também podem ser mencionados. Para tanto, recomenda-se utilizar recursos visuais, tais como ilustrações (desenho, fotografia, gráfico, mapa...) e tabelas, evitando redundâncias de informações e obedecendo a sequência lógica do trabalho. 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1035050" y="27158613"/>
            <a:ext cx="14544532" cy="92333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00050" indent="-4000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pt-BR" altLang="pt-BR" sz="5400" b="1" dirty="0">
                <a:solidFill>
                  <a:srgbClr val="007E39"/>
                </a:solidFill>
                <a:latin typeface="Arial" panose="020B0604020202020204" pitchFamily="34" charset="0"/>
              </a:rPr>
              <a:t>3. RESULTADOS E DISCUSSÕES</a:t>
            </a:r>
          </a:p>
        </p:txBody>
      </p:sp>
      <p:sp>
        <p:nvSpPr>
          <p:cNvPr id="45" name="Text Box 2126"/>
          <p:cNvSpPr txBox="1">
            <a:spLocks noChangeArrowheads="1"/>
          </p:cNvSpPr>
          <p:nvPr/>
        </p:nvSpPr>
        <p:spPr bwMode="auto">
          <a:xfrm>
            <a:off x="2474012" y="34406168"/>
            <a:ext cx="1195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TABELA 1.  </a:t>
            </a: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E CABEÇALHO DA </a:t>
            </a: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TABELA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2126"/>
          <p:cNvSpPr txBox="1">
            <a:spLocks noChangeArrowheads="1"/>
          </p:cNvSpPr>
          <p:nvPr/>
        </p:nvSpPr>
        <p:spPr bwMode="auto">
          <a:xfrm>
            <a:off x="2849350" y="39989845"/>
            <a:ext cx="11578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Fonte: Sobrenome do(s) autor(es) (2022).</a:t>
            </a:r>
          </a:p>
        </p:txBody>
      </p:sp>
      <p:sp>
        <p:nvSpPr>
          <p:cNvPr id="50" name="Text Box 2126"/>
          <p:cNvSpPr txBox="1">
            <a:spLocks noChangeArrowheads="1"/>
          </p:cNvSpPr>
          <p:nvPr/>
        </p:nvSpPr>
        <p:spPr bwMode="auto">
          <a:xfrm>
            <a:off x="19932650" y="19985732"/>
            <a:ext cx="8699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820738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Fonte: Sobrenome do(s) autor(es) (2023).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6797551" y="24324408"/>
            <a:ext cx="14400000" cy="35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6" tIns="41043" rIns="82086" bIns="41043">
            <a:spAutoFit/>
          </a:bodyPr>
          <a:lstStyle>
            <a:lvl1pPr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Evidenciar, de forma pormenorizada, as conquistas obtidas com </a:t>
            </a:r>
            <a:r>
              <a:rPr lang="pt-BR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trab</a:t>
            </a:r>
            <a:r>
              <a:rPr lang="pt-BR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alho</a:t>
            </a:r>
            <a:r>
              <a:rPr lang="pt-BR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afirmando se todos os objetivos foram atingidos. Se algum objetivo não tiver sido alcançado, explicar as possíveis razões que, supostamente, provocaram o ocorrido. Especificar, se achar necessário, os desafios encontrados e apresentar novas sugestões de trabalho.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16797552" y="23087156"/>
            <a:ext cx="14399999" cy="92333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00050" indent="-4000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pt-BR" altLang="pt-BR" sz="5400" b="1" dirty="0">
                <a:solidFill>
                  <a:srgbClr val="007E39"/>
                </a:solidFill>
                <a:latin typeface="Arial" panose="020B0604020202020204" pitchFamily="34" charset="0"/>
              </a:rPr>
              <a:t>4. CONSIDERAÇÕES FINAIS</a:t>
            </a: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16797551" y="28835350"/>
            <a:ext cx="14400000" cy="923330"/>
          </a:xfrm>
          <a:prstGeom prst="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00050" indent="-4000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19125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19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pt-BR" altLang="pt-BR" sz="5400" b="1" dirty="0">
                <a:solidFill>
                  <a:srgbClr val="007E39"/>
                </a:solidFill>
                <a:latin typeface="Arial" panose="020B0604020202020204" pitchFamily="34" charset="0"/>
              </a:rPr>
              <a:t>5. REFERÊNCIAS BIBLIOGRÁFICAS</a:t>
            </a:r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16797551" y="30331455"/>
            <a:ext cx="14400000" cy="111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86" tIns="41043" rIns="82086" bIns="41043">
            <a:spAutoFit/>
          </a:bodyPr>
          <a:lstStyle>
            <a:lvl1pPr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pt-BR" sz="3600" b="1" i="0" dirty="0">
                <a:effectLst/>
                <a:latin typeface="Arial" panose="020B0604020202020204" pitchFamily="34" charset="0"/>
              </a:rPr>
              <a:t>Livro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: SOBRENOME, inicial do prenome do(s) autor(es). </a:t>
            </a:r>
            <a:r>
              <a:rPr lang="pt-BR" sz="3600" b="1" i="0" dirty="0">
                <a:effectLst/>
                <a:latin typeface="Arial" panose="020B0604020202020204" pitchFamily="34" charset="0"/>
              </a:rPr>
              <a:t>Título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: subtítulo. Número da edição. Local: Editora e ano de publicação. </a:t>
            </a:r>
          </a:p>
          <a:p>
            <a:pPr algn="just"/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b="1" i="0" dirty="0">
                <a:effectLst/>
                <a:latin typeface="Arial" panose="020B0604020202020204" pitchFamily="34" charset="0"/>
              </a:rPr>
              <a:t>Capítulo de livro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: SOBRENOME, inicial do prenome do(s) autor(es). Título do capítulo. In: SOBRENOME, inicial do prenome do(s) autor(es) ou organizador(es) do livro. </a:t>
            </a:r>
            <a:r>
              <a:rPr lang="pt-BR" sz="3600" b="1" i="0" dirty="0">
                <a:effectLst/>
                <a:latin typeface="Arial" panose="020B0604020202020204" pitchFamily="34" charset="0"/>
              </a:rPr>
              <a:t>Título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: subtítulo. Local: Editora, ano de publicação, páginas inicial-final do capítulo referenciado.</a:t>
            </a:r>
          </a:p>
          <a:p>
            <a:pPr algn="just"/>
            <a:endParaRPr lang="en-US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b="1" i="0" dirty="0">
                <a:effectLst/>
                <a:latin typeface="Arial" panose="020B0604020202020204" pitchFamily="34" charset="0"/>
              </a:rPr>
              <a:t>Artigo de periódico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: SOBRENOME, inicial do prenome do(s) autor(es). Título do artigo: subtítulo. </a:t>
            </a:r>
            <a:r>
              <a:rPr lang="pt-BR" sz="3600" b="1" i="0" dirty="0">
                <a:effectLst/>
                <a:latin typeface="Arial" panose="020B0604020202020204" pitchFamily="34" charset="0"/>
              </a:rPr>
              <a:t>Título da revista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, local, número do volume, fascículo, páginas inicial-final do artigo referenciado, data de publicação.</a:t>
            </a:r>
          </a:p>
          <a:p>
            <a:pPr algn="just"/>
            <a:endParaRPr lang="en-US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b="1" i="0" dirty="0">
                <a:effectLst/>
                <a:latin typeface="Arial" panose="020B0604020202020204" pitchFamily="34" charset="0"/>
              </a:rPr>
              <a:t>Em meio eletrônico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: obras de qualquer natureza consultadas </a:t>
            </a:r>
            <a:r>
              <a:rPr lang="pt-BR" sz="3600" b="0" i="1" dirty="0">
                <a:effectLst/>
                <a:latin typeface="Arial" panose="020B0604020202020204" pitchFamily="34" charset="0"/>
              </a:rPr>
              <a:t>on-line 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devem necessariamente constar as informações sobre o endereço eletrônico, apresentado entre os sinais &lt; &gt;, precedido da expressão "Disponível em:", e a data do acesso ao documento, precedida da expressão "Acesso em:".</a:t>
            </a:r>
          </a:p>
          <a:p>
            <a:pPr algn="just"/>
            <a:endParaRPr lang="pt-BR" sz="36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Observação: As referências devem estar em ordem alfabética.</a:t>
            </a:r>
          </a:p>
        </p:txBody>
      </p:sp>
      <p:pic>
        <p:nvPicPr>
          <p:cNvPr id="1030" name="Picture 6" descr="Campus Ceará-Mirim: oito anos da terceira fase de expansão do IFRN — Portal  IFRN">
            <a:extLst>
              <a:ext uri="{FF2B5EF4-FFF2-40B4-BE49-F238E27FC236}">
                <a16:creationId xmlns:a16="http://schemas.microsoft.com/office/drawing/2014/main" id="{B9BC401C-135D-9FBD-B01D-EF4DDFEC5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0256" r="3618" b="9844"/>
          <a:stretch/>
        </p:blipFill>
        <p:spPr bwMode="auto">
          <a:xfrm>
            <a:off x="19353732" y="14271810"/>
            <a:ext cx="993966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efeitura de Ceará-Mirim">
            <a:extLst>
              <a:ext uri="{FF2B5EF4-FFF2-40B4-BE49-F238E27FC236}">
                <a16:creationId xmlns:a16="http://schemas.microsoft.com/office/drawing/2014/main" id="{C72145AF-4FD0-C981-B21D-C2925A3F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028" y="2334709"/>
            <a:ext cx="5354022" cy="15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Texto&#10;&#10;Descrição gerada automaticamente com confiança média">
            <a:extLst>
              <a:ext uri="{FF2B5EF4-FFF2-40B4-BE49-F238E27FC236}">
                <a16:creationId xmlns:a16="http://schemas.microsoft.com/office/drawing/2014/main" id="{5525CC4F-3423-B2C6-4EDD-5F50813A1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18859" r="15412" b="15523"/>
          <a:stretch/>
        </p:blipFill>
        <p:spPr>
          <a:xfrm>
            <a:off x="15281689" y="2241550"/>
            <a:ext cx="5108161" cy="1944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476D89AE-D57C-EDAA-1BA0-27E0155AD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20" y="2522350"/>
            <a:ext cx="3623230" cy="1115566"/>
          </a:xfrm>
          <a:prstGeom prst="rect">
            <a:avLst/>
          </a:prstGeom>
        </p:spPr>
      </p:pic>
      <p:pic>
        <p:nvPicPr>
          <p:cNvPr id="17" name="Imagem 16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CE235A20-FDC3-BD28-806F-7528D83D6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9" y="861113"/>
            <a:ext cx="9639301" cy="4468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591</Words>
  <Application>Microsoft Office PowerPoint</Application>
  <PresentationFormat>Personalizar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Wingdings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Expotec</dc:title>
  <dc:creator>Robson Rafael de Oliveira</dc:creator>
  <cp:lastModifiedBy>Jose Durval Pacheco Tavares Junior</cp:lastModifiedBy>
  <cp:revision>24</cp:revision>
  <dcterms:created xsi:type="dcterms:W3CDTF">2006-08-16T00:00:00Z</dcterms:created>
  <dcterms:modified xsi:type="dcterms:W3CDTF">2023-10-12T13:59:10Z</dcterms:modified>
  <dc:identifier>DAFSIbrxaDA</dc:identifier>
</cp:coreProperties>
</file>