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43192700" cx="323977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scielo.br/j/jped/a/8sLR3tHL5z6tFh6m97567Bp/" TargetMode="External"/><Relationship Id="rId4" Type="http://schemas.openxmlformats.org/officeDocument/2006/relationships/hyperlink" Target="https://www.soprano.com.br/blog/fechadura-eletronica-fechadura-eletrica-e-fechadura-digital-existe-diferenca" TargetMode="External"/><Relationship Id="rId9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2.png"/><Relationship Id="rId8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0" y="5993989"/>
            <a:ext cx="32397700" cy="5543960"/>
          </a:xfrm>
          <a:prstGeom prst="rect">
            <a:avLst/>
          </a:prstGeom>
          <a:solidFill>
            <a:srgbClr val="009E4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962732" y="24324408"/>
            <a:ext cx="14400000" cy="71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1025" lIns="82075" spcFirstLastPara="1" rIns="82075" wrap="square" tIns="41025">
            <a:noAutofit/>
          </a:bodyPr>
          <a:lstStyle/>
          <a:p>
            <a:pPr indent="0" lvl="0" marL="0" marR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3600">
                <a:solidFill>
                  <a:schemeClr val="dk1"/>
                </a:solidFill>
                <a:highlight>
                  <a:schemeClr val="lt1"/>
                </a:highlight>
              </a:rPr>
              <a:t>Metodologias ágeis como Scrum, Sprint e Kanban revolucionaram a gestão de projetos em vários setores. Scrum se concentra na colaboração e flexibilidade por meio de ciclos de atividades chamados Sprints. A Sprint é um período definido para entregar partes do projeto. Kanban é um sistema visual que gerencia o fluxo de trabalho. No desenvolvimento do projeto, são usadas tecnologias como Python 3, JavaScript, HTML5 e CSS3, junto com o Flask para construir sites e um banco de dados para armazenar informações. JavaScript oferece interatividade, HTML5 é uma linguagem de marcação para conteúdo web, e CSS3 é fundamental para o design. Essas tecnologias desempenham papéis fundamentais no desenvolvimento web e na gestão ágil de projetos.</a:t>
            </a:r>
            <a:endParaRPr sz="3600">
              <a:solidFill>
                <a:schemeClr val="dk1"/>
              </a:solidFill>
              <a:highlight>
                <a:schemeClr val="lt1"/>
              </a:highlight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1214284" y="8174166"/>
            <a:ext cx="29969100" cy="26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797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chemeClr val="lt1"/>
                </a:solidFill>
              </a:rPr>
              <a:t>Maria da Conceição Dantas Pontes</a:t>
            </a:r>
            <a:r>
              <a:rPr b="0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pt-BR" sz="4000">
                <a:solidFill>
                  <a:schemeClr val="lt1"/>
                </a:solidFill>
              </a:rPr>
              <a:t>maria.pontes@escolar.ifrn.edu.br</a:t>
            </a:r>
            <a:r>
              <a:rPr b="0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), </a:t>
            </a:r>
            <a:r>
              <a:rPr lang="pt-BR" sz="4000">
                <a:solidFill>
                  <a:schemeClr val="lt1"/>
                </a:solidFill>
              </a:rPr>
              <a:t>Maria Eduarda Lucas Andrade</a:t>
            </a:r>
            <a:r>
              <a:rPr b="0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(andrade.maria</a:t>
            </a:r>
            <a:r>
              <a:rPr lang="pt-BR" sz="4000">
                <a:solidFill>
                  <a:schemeClr val="lt1"/>
                </a:solidFill>
              </a:rPr>
              <a:t>@escolar.ifrn.edu.br</a:t>
            </a:r>
            <a:r>
              <a:rPr b="0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), </a:t>
            </a:r>
            <a:r>
              <a:rPr lang="pt-BR" sz="4000">
                <a:solidFill>
                  <a:schemeClr val="lt1"/>
                </a:solidFill>
              </a:rPr>
              <a:t>Jackson Lucas Freitas Silva</a:t>
            </a:r>
            <a:r>
              <a:rPr b="0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(jackson.freitas</a:t>
            </a:r>
            <a:r>
              <a:rPr lang="pt-BR" sz="4000">
                <a:solidFill>
                  <a:schemeClr val="lt1"/>
                </a:solidFill>
              </a:rPr>
              <a:t>@escolar.ifrn.edu.br</a:t>
            </a:r>
            <a:r>
              <a:rPr b="0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indent="0" lvl="0" marL="0" marR="0" rtl="0" algn="ctr">
              <a:lnSpc>
                <a:spcPct val="16797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Orientador: </a:t>
            </a:r>
            <a:r>
              <a:rPr lang="pt-BR" sz="4000">
                <a:solidFill>
                  <a:schemeClr val="lt1"/>
                </a:solidFill>
              </a:rPr>
              <a:t>Gilbran Silva de Andrade</a:t>
            </a:r>
            <a:r>
              <a:rPr b="0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pt-BR" sz="4000">
                <a:solidFill>
                  <a:schemeClr val="lt1"/>
                </a:solidFill>
              </a:rPr>
              <a:t>gilbran.andrade@ifrn.edu.br</a:t>
            </a:r>
            <a:r>
              <a:rPr b="0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10674350" y="6591104"/>
            <a:ext cx="110490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27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6600">
                <a:solidFill>
                  <a:schemeClr val="lt1"/>
                </a:solidFill>
              </a:rPr>
              <a:t>Unlocker</a:t>
            </a:r>
            <a:endParaRPr b="1" i="0" sz="6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1035050" y="12680950"/>
            <a:ext cx="14400000" cy="923330"/>
          </a:xfrm>
          <a:prstGeom prst="rect">
            <a:avLst/>
          </a:prstGeom>
          <a:solidFill>
            <a:schemeClr val="lt1">
              <a:alpha val="84705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00050" lvl="0" marL="400050" marR="0" rtl="0" algn="l">
              <a:spcBef>
                <a:spcPts val="0"/>
              </a:spcBef>
              <a:spcAft>
                <a:spcPts val="0"/>
              </a:spcAft>
              <a:buClr>
                <a:srgbClr val="007E39"/>
              </a:buClr>
              <a:buSzPts val="5400"/>
              <a:buFont typeface="Arial"/>
              <a:buAutoNum type="arabicPeriod"/>
            </a:pPr>
            <a:r>
              <a:rPr b="1" i="0" lang="pt-BR" sz="5400" u="none" cap="none" strike="noStrike">
                <a:solidFill>
                  <a:srgbClr val="007E39"/>
                </a:solidFill>
                <a:latin typeface="Arial"/>
                <a:ea typeface="Arial"/>
                <a:cs typeface="Arial"/>
                <a:sym typeface="Arial"/>
              </a:rPr>
              <a:t> INTRODUÇÃO</a:t>
            </a:r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962750" y="13855038"/>
            <a:ext cx="14544600" cy="87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1025" lIns="82075" spcFirstLastPara="1" rIns="82075" wrap="square" tIns="41025">
            <a:noAutofit/>
          </a:bodyPr>
          <a:lstStyle/>
          <a:p>
            <a:pPr indent="0" lvl="0" marL="0" marR="393150" rtl="0" algn="just">
              <a:lnSpc>
                <a:spcPct val="91666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600">
                <a:solidFill>
                  <a:schemeClr val="dk1"/>
                </a:solidFill>
                <a:highlight>
                  <a:schemeClr val="lt1"/>
                </a:highlight>
              </a:rPr>
              <a:t>A escola desempenha um papel fundamental na vida de crianças e adolescentes, sendo essencial para a formação cidadã. A segurança no ambiente escolar é crucial para o bem-estar dos alunos, pais e funcionários. O projeto Unlocker visa melhorar o controle de acesso às salas de laboratório do Instituto Federal do Rio Grande do Norte, Campus Ceará-Mirim. Atualmente, o controle é ineficiente, pois é baseado em chaves mecânicas, o que gera confusões e falta de segurança. O projeto propõe a implementação de fechaduras eletrônicas, que oferecem maior segurança, praticidade e controle de acesso. As fechaduras podem ser ativadas por senhas, tags, aplicativos de celular ou autenticação biométrica, garantindo que apenas pessoas autorizadas tenham acesso. Além de melhorar a segurança, as fechaduras eletrônicas emitem alertas em caso de tentativas de acesso não autorizado. O projeto visa eliminar o uso de chaves mecânicas e a preocupação com seu paradeiro, proporcionando uma experiência mais prática e segura para a comunidade escolar.</a:t>
            </a:r>
            <a:endParaRPr sz="3600">
              <a:solidFill>
                <a:schemeClr val="dk1"/>
              </a:solidFill>
              <a:highlight>
                <a:schemeClr val="lt1"/>
              </a:highlight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19842727" y="13081650"/>
            <a:ext cx="83097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</a:pPr>
            <a:r>
              <a:rPr b="0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FIGURA 1.  </a:t>
            </a:r>
            <a:r>
              <a:rPr b="1" lang="pt-BR" sz="3200">
                <a:solidFill>
                  <a:schemeClr val="dk1"/>
                </a:solidFill>
              </a:rPr>
              <a:t>DIAGRAMA DE CASO DE USO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890413" y="23087112"/>
            <a:ext cx="14544600" cy="923400"/>
          </a:xfrm>
          <a:prstGeom prst="rect">
            <a:avLst/>
          </a:prstGeom>
          <a:solidFill>
            <a:schemeClr val="lt1">
              <a:alpha val="84705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rgbClr val="007E39"/>
                </a:solidFill>
                <a:latin typeface="Arial"/>
                <a:ea typeface="Arial"/>
                <a:cs typeface="Arial"/>
                <a:sym typeface="Arial"/>
              </a:rPr>
              <a:t>2. METODOLOGIA</a:t>
            </a:r>
            <a:endParaRPr/>
          </a:p>
        </p:txBody>
      </p:sp>
      <p:sp>
        <p:nvSpPr>
          <p:cNvPr id="92" name="Google Shape;92;p13"/>
          <p:cNvSpPr txBox="1"/>
          <p:nvPr/>
        </p:nvSpPr>
        <p:spPr>
          <a:xfrm>
            <a:off x="962732" y="33493327"/>
            <a:ext cx="14400000" cy="71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1025" lIns="82075" spcFirstLastPara="1" rIns="82075" wrap="square" tIns="41025">
            <a:spAutoFit/>
          </a:bodyPr>
          <a:lstStyle/>
          <a:p>
            <a:pPr indent="0" lvl="0" marL="0" marR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3600">
                <a:solidFill>
                  <a:schemeClr val="dk1"/>
                </a:solidFill>
                <a:highlight>
                  <a:schemeClr val="lt1"/>
                </a:highlight>
              </a:rPr>
              <a:t>O sistema web do projeto possui três principais usuários: a COAPAC, servidores e alunos. A COAPAC desempenha um papel crucial no gerenciamento, cadastrando salas, atribuindo responsáveis, definindo permissões e registrando cartões. Os servidores se concentram no cadastro de permissões, registro de cartões e autorização de dados no SUAP. Os alunos têm apenas a função de autorizar dados no SUAP. O sistema Unlocker permite o cadastro de usuários e salas, com os responsáveis inserindo dados de identificação e códigos de cartão. O sistema registra as permissões para destravar as trancas das salas. Além disso, o sistema gera informações sobre o acesso das salas, permitindo consultas de cartões ativos, frequência de uso e cartões bloqueados para membros da COAPAC.</a:t>
            </a:r>
            <a:endParaRPr sz="3600">
              <a:solidFill>
                <a:schemeClr val="dk1"/>
              </a:solidFill>
              <a:highlight>
                <a:schemeClr val="lt1"/>
              </a:highlight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962738" y="32242363"/>
            <a:ext cx="14544600" cy="923400"/>
          </a:xfrm>
          <a:prstGeom prst="rect">
            <a:avLst/>
          </a:prstGeom>
          <a:solidFill>
            <a:schemeClr val="lt1">
              <a:alpha val="84705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rgbClr val="007E39"/>
                </a:solidFill>
                <a:latin typeface="Arial"/>
                <a:ea typeface="Arial"/>
                <a:cs typeface="Arial"/>
                <a:sym typeface="Arial"/>
              </a:rPr>
              <a:t>3. RESULTADOS E DISCUSSÕES</a:t>
            </a:r>
            <a:endParaRPr/>
          </a:p>
        </p:txBody>
      </p:sp>
      <p:sp>
        <p:nvSpPr>
          <p:cNvPr id="94" name="Google Shape;94;p13"/>
          <p:cNvSpPr txBox="1"/>
          <p:nvPr/>
        </p:nvSpPr>
        <p:spPr>
          <a:xfrm>
            <a:off x="2849350" y="39989845"/>
            <a:ext cx="11578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19647875" y="22562570"/>
            <a:ext cx="86994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</a:pPr>
            <a:r>
              <a:rPr b="0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Fonte: </a:t>
            </a:r>
            <a:r>
              <a:rPr lang="pt-BR" sz="3200">
                <a:solidFill>
                  <a:schemeClr val="dk1"/>
                </a:solidFill>
              </a:rPr>
              <a:t>Autoria Própria</a:t>
            </a:r>
            <a:r>
              <a:rPr b="0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(2023).</a:t>
            </a:r>
            <a:endParaRPr/>
          </a:p>
        </p:txBody>
      </p:sp>
      <p:sp>
        <p:nvSpPr>
          <p:cNvPr id="96" name="Google Shape;96;p13"/>
          <p:cNvSpPr txBox="1"/>
          <p:nvPr/>
        </p:nvSpPr>
        <p:spPr>
          <a:xfrm>
            <a:off x="16797551" y="24974633"/>
            <a:ext cx="14400000" cy="53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1025" lIns="82075" spcFirstLastPara="1" rIns="82075" wrap="square" tIns="41025">
            <a:spAutoFit/>
          </a:bodyPr>
          <a:lstStyle/>
          <a:p>
            <a:pPr indent="0" lvl="0" marL="0" marR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highlight>
                  <a:schemeClr val="lt1"/>
                </a:highlight>
              </a:rPr>
              <a:t>A escola desempenha um papel crucial na formação cidadã, e a segurança é essencial para seu funcionamento eficaz. O projeto Unlocker foi criado para aprimorar o controle das salas e laboratórios, reconhecendo a ineficiência do sistema atual. Seu objetivo é garantir a segurança dos alunos e funcionários, otimizando o acesso aos ambientes. O sucesso do projeto depende do bom funcionamento dos procedimentos e da harmonia entre desenvolvedores e usuários. Além disso, busca ampliar o conhecimento dos desenvolvedores em sistemas web complexos.</a:t>
            </a:r>
            <a:endParaRPr sz="3600">
              <a:solidFill>
                <a:schemeClr val="dk1"/>
              </a:solidFill>
              <a:highlight>
                <a:schemeClr val="lt1"/>
              </a:highlight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16797552" y="23496981"/>
            <a:ext cx="14400000" cy="923400"/>
          </a:xfrm>
          <a:prstGeom prst="rect">
            <a:avLst/>
          </a:prstGeom>
          <a:solidFill>
            <a:schemeClr val="lt1">
              <a:alpha val="84705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rgbClr val="007E39"/>
                </a:solidFill>
                <a:latin typeface="Arial"/>
                <a:ea typeface="Arial"/>
                <a:cs typeface="Arial"/>
                <a:sym typeface="Arial"/>
              </a:rPr>
              <a:t>4. CONSIDERAÇÕES FINAIS</a:t>
            </a:r>
            <a:endParaRPr/>
          </a:p>
        </p:txBody>
      </p:sp>
      <p:sp>
        <p:nvSpPr>
          <p:cNvPr id="98" name="Google Shape;98;p13"/>
          <p:cNvSpPr txBox="1"/>
          <p:nvPr/>
        </p:nvSpPr>
        <p:spPr>
          <a:xfrm>
            <a:off x="16797564" y="31318975"/>
            <a:ext cx="14400000" cy="923400"/>
          </a:xfrm>
          <a:prstGeom prst="rect">
            <a:avLst/>
          </a:prstGeom>
          <a:solidFill>
            <a:schemeClr val="lt1">
              <a:alpha val="86666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rgbClr val="007E39"/>
                </a:solidFill>
                <a:latin typeface="Arial"/>
                <a:ea typeface="Arial"/>
                <a:cs typeface="Arial"/>
                <a:sym typeface="Arial"/>
              </a:rPr>
              <a:t>5. REFERÊNCIAS BIBLIOGRÁFICAS</a:t>
            </a:r>
            <a:endParaRPr/>
          </a:p>
        </p:txBody>
      </p:sp>
      <p:sp>
        <p:nvSpPr>
          <p:cNvPr id="99" name="Google Shape;99;p13"/>
          <p:cNvSpPr txBox="1"/>
          <p:nvPr/>
        </p:nvSpPr>
        <p:spPr>
          <a:xfrm>
            <a:off x="16797551" y="32812030"/>
            <a:ext cx="14400000" cy="784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1025" lIns="82075" spcFirstLastPara="1" rIns="82075" wrap="square" tIns="4102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</a:rPr>
              <a:t>CONTA AZUL. Metodologia Scrum: O Que é, Métodos Ágeis e Guia Prático. Disponível em: &lt;https://blog.contaazul.com/metodologia-scrum/&gt; Acesso em: 06 de Setembro de 2023.</a:t>
            </a:r>
            <a:endParaRPr sz="3600">
              <a:solidFill>
                <a:schemeClr val="dk1"/>
              </a:solidFill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highlight>
                  <a:schemeClr val="lt1"/>
                </a:highlight>
              </a:rPr>
              <a:t>SCIELO. Escola segura. Disponível em:</a:t>
            </a:r>
            <a:r>
              <a:rPr lang="pt-BR" sz="3600">
                <a:solidFill>
                  <a:schemeClr val="dk1"/>
                </a:solidFill>
                <a:highlight>
                  <a:schemeClr val="lt1"/>
                </a:highlight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&lt;https://www.scielo.br/j/jped/a/8sLR3tHL5z6tFh6m97567Bp/</a:t>
            </a:r>
            <a:r>
              <a:rPr lang="pt-BR" sz="3600">
                <a:solidFill>
                  <a:schemeClr val="dk1"/>
                </a:solidFill>
                <a:highlight>
                  <a:schemeClr val="lt1"/>
                </a:highlight>
              </a:rPr>
              <a:t>&gt; Acesso em: 08 de Setembro de 2023.</a:t>
            </a:r>
            <a:endParaRPr sz="36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highlight>
                  <a:schemeClr val="lt1"/>
                </a:highlight>
              </a:rPr>
              <a:t>SOPRANO. Fechadura eletrônica, fechadura elétrica e fechadura digital: existe diferença? Disponível em:</a:t>
            </a:r>
            <a:r>
              <a:rPr lang="pt-BR" sz="3600">
                <a:solidFill>
                  <a:schemeClr val="dk1"/>
                </a:solidFill>
                <a:highlight>
                  <a:schemeClr val="lt1"/>
                </a:highlight>
                <a:uFill>
                  <a:noFill/>
                </a:u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&lt;https://www.soprano.com.br/blog/fechadura-eletronica-fechadura-eletrica-e-fechadura-digital-existe-diferenca</a:t>
            </a:r>
            <a:r>
              <a:rPr lang="pt-BR" sz="3600">
                <a:solidFill>
                  <a:schemeClr val="dk1"/>
                </a:solidFill>
                <a:highlight>
                  <a:schemeClr val="lt1"/>
                </a:highlight>
              </a:rPr>
              <a:t>.&gt; Acesso em: 07 de Setembro de 2023.</a:t>
            </a:r>
            <a:endParaRPr sz="3600">
              <a:solidFill>
                <a:schemeClr val="dk1"/>
              </a:solidFill>
              <a:highlight>
                <a:schemeClr val="lt1"/>
              </a:highlight>
            </a:endParaRPr>
          </a:p>
        </p:txBody>
      </p:sp>
      <p:pic>
        <p:nvPicPr>
          <p:cNvPr descr="Prefeitura de Ceará-Mirim" id="100" name="Google Shape;100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018028" y="2334709"/>
            <a:ext cx="5354022" cy="15579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exto&#10;&#10;Descrição gerada automaticamente com confiança média" id="101" name="Google Shape;101;p13"/>
          <p:cNvPicPr preferRelativeResize="0"/>
          <p:nvPr/>
        </p:nvPicPr>
        <p:blipFill rotWithShape="1">
          <a:blip r:embed="rId6">
            <a:alphaModFix/>
          </a:blip>
          <a:srcRect b="15523" l="13961" r="15411" t="18859"/>
          <a:stretch/>
        </p:blipFill>
        <p:spPr>
          <a:xfrm>
            <a:off x="15281689" y="2241550"/>
            <a:ext cx="5108161" cy="19441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tipo&#10;&#10;Descrição gerada automaticamente" id="102" name="Google Shape;102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0805220" y="2522350"/>
            <a:ext cx="3623230" cy="11155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esenho de um círculo&#10;&#10;Descrição gerada automaticamente com confiança média" id="103" name="Google Shape;103;p1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301749" y="861113"/>
            <a:ext cx="9639301" cy="4468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9475450" y="13781400"/>
            <a:ext cx="9044175" cy="85639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