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2397700" cy="43192700"/>
  <p:notesSz cx="6858000" cy="9144000"/>
  <p:embeddedFontLst>
    <p:embeddedFont>
      <p:font typeface="Aptos" panose="020B0004020202020204" pitchFamily="34" charset="0"/>
      <p:regular r:id="rId3"/>
    </p:embeddedFont>
    <p:embeddedFont>
      <p:font typeface="Aptos Display" panose="020B0004020202020204" pitchFamily="34" charset="0"/>
      <p:regular r:id="rId4"/>
    </p:embeddedFont>
    <p:embeddedFont>
      <p:font typeface="Calibri" panose="020F0502020204030204" pitchFamily="34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5" d="100"/>
          <a:sy n="25" d="100"/>
        </p:scale>
        <p:origin x="1277" y="-166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microsoft.com/office/2016/11/relationships/changesInfo" Target="changesInfos/changesInfo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YSSON HIAGO" userId="cdea52d820cfc534" providerId="LiveId" clId="{3B313CCC-0484-45C3-9FAC-ED43945B5191}"/>
    <pc:docChg chg="modSld">
      <pc:chgData name="ELYSSON HIAGO" userId="cdea52d820cfc534" providerId="LiveId" clId="{3B313CCC-0484-45C3-9FAC-ED43945B5191}" dt="2023-11-04T00:24:27.825" v="1" actId="2711"/>
      <pc:docMkLst>
        <pc:docMk/>
      </pc:docMkLst>
      <pc:sldChg chg="modSp mod">
        <pc:chgData name="ELYSSON HIAGO" userId="cdea52d820cfc534" providerId="LiveId" clId="{3B313CCC-0484-45C3-9FAC-ED43945B5191}" dt="2023-11-04T00:24:27.825" v="1" actId="2711"/>
        <pc:sldMkLst>
          <pc:docMk/>
          <pc:sldMk cId="0" sldId="256"/>
        </pc:sldMkLst>
        <pc:spChg chg="mod">
          <ac:chgData name="ELYSSON HIAGO" userId="cdea52d820cfc534" providerId="LiveId" clId="{3B313CCC-0484-45C3-9FAC-ED43945B5191}" dt="2023-11-04T00:24:27.825" v="1" actId="2711"/>
          <ac:spMkLst>
            <pc:docMk/>
            <pc:sldMk cId="0" sldId="256"/>
            <ac:spMk id="2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mailto:luiz.lucas@escolar.ifrn.edu.br" TargetMode="External"/><Relationship Id="rId7" Type="http://schemas.openxmlformats.org/officeDocument/2006/relationships/hyperlink" Target="https://cromatek.com.br/reles-o-que-sao-e-para-que-servem/" TargetMode="External"/><Relationship Id="rId12" Type="http://schemas.openxmlformats.org/officeDocument/2006/relationships/image" Target="../media/image5.png"/><Relationship Id="rId2" Type="http://schemas.openxmlformats.org/officeDocument/2006/relationships/hyperlink" Target="mailto:hiago.Nascimento@escolar.ifrn.edu.br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brasilescola.uol.com.br/geografia/ilha-de-calor.htm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bhrecicla.com.br/blog/impermeabilizacao-do-solo-entenda-esse-problema/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portal.ifrn.edu.br/campus/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0DBA2660-3D0E-153D-2F52-91B11420DB4F}"/>
              </a:ext>
            </a:extLst>
          </p:cNvPr>
          <p:cNvSpPr/>
          <p:nvPr/>
        </p:nvSpPr>
        <p:spPr>
          <a:xfrm>
            <a:off x="0" y="5993989"/>
            <a:ext cx="32397700" cy="5543960"/>
          </a:xfrm>
          <a:prstGeom prst="rect">
            <a:avLst/>
          </a:prstGeom>
          <a:solidFill>
            <a:srgbClr val="009E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Text Box 23"/>
          <p:cNvSpPr txBox="1">
            <a:spLocks noChangeArrowheads="1"/>
          </p:cNvSpPr>
          <p:nvPr/>
        </p:nvSpPr>
        <p:spPr bwMode="auto">
          <a:xfrm>
            <a:off x="1301749" y="28255018"/>
            <a:ext cx="14400000" cy="7153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86" tIns="41043" rIns="82086" bIns="41043">
            <a:spAutoFit/>
          </a:bodyPr>
          <a:lstStyle>
            <a:lvl1pPr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6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Nós propomos fazer um sistema de irrigação </a:t>
            </a:r>
            <a:r>
              <a:rPr lang="pt-BR" sz="360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automatizado,que</a:t>
            </a:r>
            <a:r>
              <a:rPr lang="pt-BR" sz="36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será ligado e desligado de acordo com a hora programada. Para tanto precisamos falar sobre o sensor, que terá a função de fornecer o horário, a placa atuadora que sua função será ligar os dispositivos de irrigação e a placa microcontrolada que controlará os atuadores e fará  a leitura dos sensores, para realizar a atividade de irrigação no campus.  A estrutura básica, composta de 3 elementos, como pode ser visto na FIGURA 1, é formada pelo sensores (sensor RTC), pela placa de acionamento, que se conectam a placa microcontrolada (</a:t>
            </a:r>
            <a:r>
              <a:rPr lang="pt-BR" sz="360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arduino</a:t>
            </a:r>
            <a:r>
              <a:rPr lang="pt-BR" sz="36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Então, ao fazer essa ligação, foi preciso que o </a:t>
            </a:r>
            <a:r>
              <a:rPr lang="pt-BR" sz="360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arduino</a:t>
            </a:r>
            <a:r>
              <a:rPr lang="pt-BR" sz="36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ficasse responsável pela detecção de todas as informações, tanto dos sensores como do hardware de acionamento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14284" y="8174166"/>
            <a:ext cx="29969132" cy="24795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</a:pPr>
            <a:r>
              <a:rPr lang="en-US" sz="40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Elysson</a:t>
            </a:r>
            <a:r>
              <a:rPr lang="en-US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Hiago</a:t>
            </a:r>
            <a:r>
              <a:rPr lang="en-US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Nascimento Mendes (</a:t>
            </a:r>
            <a:r>
              <a:rPr lang="en-US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hiago.Nascimento@escolar.ifrn.edu.br</a:t>
            </a:r>
            <a:r>
              <a:rPr lang="en-US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algn="ctr">
              <a:lnSpc>
                <a:spcPts val="6719"/>
              </a:lnSpc>
            </a:pPr>
            <a:r>
              <a:rPr lang="en-US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Luiz Lucas Costa Dantas (</a:t>
            </a:r>
            <a:r>
              <a:rPr lang="en-US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luiz.lucas@escolar.ifrn.edu.br</a:t>
            </a:r>
            <a:r>
              <a:rPr lang="en-US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ts val="6719"/>
              </a:lnSpc>
            </a:pPr>
            <a:r>
              <a:rPr lang="en-US" sz="40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Orientador</a:t>
            </a:r>
            <a:r>
              <a:rPr lang="en-US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(a): </a:t>
            </a:r>
            <a:r>
              <a:rPr lang="en-US" sz="40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Lennedy</a:t>
            </a:r>
            <a:r>
              <a:rPr lang="en-US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Campos Soares (lennedy.soares@ifrn.edu.br)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9387101" y="6608091"/>
            <a:ext cx="14820900" cy="11640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</a:pPr>
            <a:r>
              <a:rPr lang="en-US" sz="66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Irrigação</a:t>
            </a:r>
            <a:r>
              <a:rPr lang="en-US" sz="6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automatizada</a:t>
            </a:r>
            <a:r>
              <a:rPr lang="en-US" sz="6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Campus</a:t>
            </a:r>
          </a:p>
        </p:txBody>
      </p:sp>
      <p:sp>
        <p:nvSpPr>
          <p:cNvPr id="25" name="Text Box 32"/>
          <p:cNvSpPr txBox="1">
            <a:spLocks noChangeArrowheads="1"/>
          </p:cNvSpPr>
          <p:nvPr/>
        </p:nvSpPr>
        <p:spPr bwMode="auto">
          <a:xfrm>
            <a:off x="1035050" y="12680950"/>
            <a:ext cx="14400000" cy="923330"/>
          </a:xfrm>
          <a:prstGeom prst="rect">
            <a:avLst/>
          </a:prstGeom>
          <a:solidFill>
            <a:schemeClr val="lt1">
              <a:alpha val="85000"/>
            </a:schemeClr>
          </a:solidFill>
          <a:ln w="3810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400050" indent="-40005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pt-BR" altLang="pt-BR" sz="5400" b="1">
                <a:solidFill>
                  <a:srgbClr val="007E39"/>
                </a:solidFill>
                <a:latin typeface="Arial" panose="020B0604020202020204" pitchFamily="34" charset="0"/>
              </a:rPr>
              <a:t> INTRODUÇÃO</a:t>
            </a: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1179582" y="14128750"/>
            <a:ext cx="14400000" cy="11895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86" tIns="41043" rIns="82086" bIns="41043">
            <a:spAutoFit/>
          </a:bodyPr>
          <a:lstStyle>
            <a:lvl1pPr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marL="457200" indent="457200">
              <a:lnSpc>
                <a:spcPct val="107000"/>
              </a:lnSpc>
              <a:spcAft>
                <a:spcPts val="800"/>
              </a:spcAft>
            </a:pPr>
            <a:r>
              <a:rPr lang="pt-BR" sz="360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IFRN-Campus Ceará-Mirim é um dos 22 campi do IFRN. Este campus possui uma extensa área de 100.000m2, sendo 11.690,20m2 destinados a áreas construídas, de acordo com o site: Portal IFRN. Grande parte dessa área é contemplada com árvores, plantas e grama, onde é encontrado diversos desafios para a realização da irrigação de todo o ambiente, como os profissionais, que cuidam dessa área, acabam tendo o tempo utilizado de forma pouco eficiente, existe ainda um grande gasto de água, se por um acaso se </a:t>
            </a:r>
            <a:r>
              <a:rPr lang="pt-BR" sz="36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</a:rPr>
              <a:t>esquecer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não desligar a irrigação.</a:t>
            </a:r>
            <a:endParaRPr lang="pt-BR" sz="360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indent="457200">
              <a:lnSpc>
                <a:spcPct val="107000"/>
              </a:lnSpc>
              <a:spcAft>
                <a:spcPts val="800"/>
              </a:spcAft>
            </a:pP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Nosso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projeto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tem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objetivo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automatizar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irrigação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que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atualmente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é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feita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forma manual, </a:t>
            </a:r>
            <a:r>
              <a:rPr lang="en-GB" sz="360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</a:rPr>
              <a:t>fazendo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irrigação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área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gramada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das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árvores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mudas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plantas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do campus.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Esse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projeto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além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propor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um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trabalho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mais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eficiente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menos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desgastante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para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servidores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ajuda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conservação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dessa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área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verde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urbana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que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traz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ainda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mais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importância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projeto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por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ele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contribuir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modo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significativo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para o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equilíbrio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ambiental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cidade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Ceará-Mirim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Consequências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falta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áreas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verdes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cidade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pode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acarretar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ilhas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calor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 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impermeabilização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do solo,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piora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qualidade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do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entre outros que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acarretam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piora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qualidade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de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vida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nas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360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cidades</a:t>
            </a:r>
            <a:r>
              <a:rPr lang="en-GB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pt-BR" sz="36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1301749" y="26866914"/>
            <a:ext cx="14544532" cy="923330"/>
          </a:xfrm>
          <a:prstGeom prst="rect">
            <a:avLst/>
          </a:prstGeom>
          <a:solidFill>
            <a:schemeClr val="lt1">
              <a:alpha val="8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400050" indent="-40005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marL="0" indent="0" eaLnBrk="1" hangingPunct="1"/>
            <a:r>
              <a:rPr lang="pt-BR" altLang="pt-BR" sz="5400" b="1">
                <a:solidFill>
                  <a:srgbClr val="007E39"/>
                </a:solidFill>
                <a:latin typeface="Arial" panose="020B0604020202020204" pitchFamily="34" charset="0"/>
              </a:rPr>
              <a:t>2. METODOLOGIA</a:t>
            </a:r>
          </a:p>
        </p:txBody>
      </p:sp>
      <p:sp>
        <p:nvSpPr>
          <p:cNvPr id="43" name="Text Box 23"/>
          <p:cNvSpPr txBox="1">
            <a:spLocks noChangeArrowheads="1"/>
          </p:cNvSpPr>
          <p:nvPr/>
        </p:nvSpPr>
        <p:spPr bwMode="auto">
          <a:xfrm>
            <a:off x="16754495" y="13878278"/>
            <a:ext cx="14400000" cy="950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86" tIns="41043" rIns="82086" bIns="41043">
            <a:spAutoFit/>
          </a:bodyPr>
          <a:lstStyle>
            <a:lvl1pPr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r>
              <a:rPr lang="pt-BR" sz="3600"/>
              <a:t>Para o melhor entendimento do projeto, foi necessário realizar alguns testes com: o </a:t>
            </a:r>
            <a:r>
              <a:rPr lang="pt-BR" sz="3600" err="1"/>
              <a:t>arduino</a:t>
            </a:r>
            <a:r>
              <a:rPr lang="pt-BR" sz="3600"/>
              <a:t>, Hardware e o RTC. Inicialmente realizamos o estudo do </a:t>
            </a:r>
            <a:r>
              <a:rPr lang="pt-BR" sz="3600" err="1"/>
              <a:t>schematic</a:t>
            </a:r>
            <a:r>
              <a:rPr lang="pt-BR" sz="3600"/>
              <a:t> para localizarmos quais portas do Arduino serão utilizadas para ligar os leds, quais pinos são o GND e VCC, e quais os pinos dos relés. Com base no estudo do </a:t>
            </a:r>
            <a:r>
              <a:rPr lang="pt-BR" sz="3600" err="1"/>
              <a:t>Schematic</a:t>
            </a:r>
            <a:r>
              <a:rPr lang="pt-BR" sz="3600"/>
              <a:t>, realizamos o primeiro teste, que foi ligar os leds da Placa de comunicação.</a:t>
            </a:r>
          </a:p>
          <a:p>
            <a:r>
              <a:rPr lang="pt-BR" sz="3600"/>
              <a:t>Após ligarmos os leds da Placa de comunicação, começamos a estudar sobre o RTC (Real Time </a:t>
            </a:r>
            <a:r>
              <a:rPr lang="pt-BR" sz="3600" err="1"/>
              <a:t>Clock</a:t>
            </a:r>
            <a:r>
              <a:rPr lang="pt-BR" sz="3600"/>
              <a:t>), que é responsável por manter os computadores com a data e hora atualizadas mesmo estando desligados. A importância do RTC para o nosso projeto, é que precisaremos programar qual horário o nosso sistema de irrigação será ligado, acionando as válvulas e a bomba, e em qual horário ele desligará os mesmos. Depois fizemos a aplicação do que estudamos, fazendo o teste do RTC no Arduino, que no monitor serial, apresentou o horário de acordo com o sensor (RTC), usamos um modelo dos exemplos da IDE do Arduino, para entender como funciona e poder replicar.</a:t>
            </a:r>
          </a:p>
        </p:txBody>
      </p:sp>
      <p:sp>
        <p:nvSpPr>
          <p:cNvPr id="44" name="Text Box 32"/>
          <p:cNvSpPr txBox="1">
            <a:spLocks noChangeArrowheads="1"/>
          </p:cNvSpPr>
          <p:nvPr/>
        </p:nvSpPr>
        <p:spPr bwMode="auto">
          <a:xfrm>
            <a:off x="16725285" y="12589514"/>
            <a:ext cx="14544532" cy="923330"/>
          </a:xfrm>
          <a:prstGeom prst="rect">
            <a:avLst/>
          </a:prstGeom>
          <a:solidFill>
            <a:schemeClr val="lt1">
              <a:alpha val="8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400050" indent="-40005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marL="0" indent="0" eaLnBrk="1" hangingPunct="1"/>
            <a:r>
              <a:rPr lang="pt-BR" altLang="pt-BR" sz="5400" b="1">
                <a:solidFill>
                  <a:srgbClr val="007E39"/>
                </a:solidFill>
                <a:latin typeface="Arial" panose="020B0604020202020204" pitchFamily="34" charset="0"/>
              </a:rPr>
              <a:t>3. RESULTADOS E DISCUSSÕES</a:t>
            </a:r>
          </a:p>
        </p:txBody>
      </p:sp>
      <p:sp>
        <p:nvSpPr>
          <p:cNvPr id="52" name="Text Box 23"/>
          <p:cNvSpPr txBox="1">
            <a:spLocks noChangeArrowheads="1"/>
          </p:cNvSpPr>
          <p:nvPr/>
        </p:nvSpPr>
        <p:spPr bwMode="auto">
          <a:xfrm>
            <a:off x="16797551" y="25915915"/>
            <a:ext cx="14400000" cy="6730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86" tIns="41043" rIns="82086" bIns="41043">
            <a:spAutoFit/>
          </a:bodyPr>
          <a:lstStyle>
            <a:lvl1pPr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indent="457200" algn="just"/>
            <a:r>
              <a:rPr lang="pt-BR" sz="3600">
                <a:solidFill>
                  <a:srgbClr val="3031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 atual estágio do nosso projeto, existem algumas pendências para a finalização dele, precisamos desenhar e encomendar o hardware que usaremos para o projeto, porém, esse ano não será possível a finalização do nosso projeto, o que demandará mais tempo para finalizarmos 100% do projeto com êxito.</a:t>
            </a:r>
            <a:endParaRPr lang="pt-BR" sz="3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Após a nossa apresentação, iremos encaminhar para a finalização do nosso projeto, para isso será necessário </a:t>
            </a:r>
            <a:r>
              <a:rPr lang="pt-BR" sz="3600">
                <a:solidFill>
                  <a:srgbClr val="3031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utilizar um “armário” adequado para colocar o hardware, Arduino e as fiações, para uma melhor organização e segurança do mesmo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Futuramente planejamos fazer a criação de um software online, que será utilizado para a supervisão de como o sistema está sendo executado, e</a:t>
            </a:r>
            <a:r>
              <a:rPr lang="pt-BR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para dar acesso a configuração do sistema.</a:t>
            </a:r>
            <a:r>
              <a:rPr lang="pt-BR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t-BR" sz="36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 Box 32"/>
          <p:cNvSpPr txBox="1">
            <a:spLocks noChangeArrowheads="1"/>
          </p:cNvSpPr>
          <p:nvPr/>
        </p:nvSpPr>
        <p:spPr bwMode="auto">
          <a:xfrm>
            <a:off x="16708775" y="24806550"/>
            <a:ext cx="14399999" cy="923330"/>
          </a:xfrm>
          <a:prstGeom prst="rect">
            <a:avLst/>
          </a:prstGeom>
          <a:solidFill>
            <a:schemeClr val="lt1">
              <a:alpha val="8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400050" indent="-40005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marL="0" indent="0" eaLnBrk="1" hangingPunct="1"/>
            <a:r>
              <a:rPr lang="pt-BR" altLang="pt-BR" sz="5400" b="1">
                <a:solidFill>
                  <a:srgbClr val="007E39"/>
                </a:solidFill>
                <a:latin typeface="Arial" panose="020B0604020202020204" pitchFamily="34" charset="0"/>
              </a:rPr>
              <a:t>4. CONSIDERAÇÕES FINAIS</a:t>
            </a:r>
          </a:p>
        </p:txBody>
      </p:sp>
      <p:sp>
        <p:nvSpPr>
          <p:cNvPr id="54" name="Text Box 32"/>
          <p:cNvSpPr txBox="1">
            <a:spLocks noChangeArrowheads="1"/>
          </p:cNvSpPr>
          <p:nvPr/>
        </p:nvSpPr>
        <p:spPr bwMode="auto">
          <a:xfrm>
            <a:off x="16869817" y="32871710"/>
            <a:ext cx="14400000" cy="923330"/>
          </a:xfrm>
          <a:prstGeom prst="rect">
            <a:avLst/>
          </a:prstGeom>
          <a:solidFill>
            <a:schemeClr val="lt1">
              <a:alpha val="87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400050" indent="-40005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 defTabSz="619125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defTabSz="619125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pPr marL="0" indent="0" eaLnBrk="1" hangingPunct="1"/>
            <a:r>
              <a:rPr lang="pt-BR" altLang="pt-BR" sz="5400" b="1">
                <a:solidFill>
                  <a:srgbClr val="007E39"/>
                </a:solidFill>
                <a:latin typeface="Arial" panose="020B0604020202020204" pitchFamily="34" charset="0"/>
              </a:rPr>
              <a:t>5. REFERÊNCIAS BIBLIOGRÁFICAS</a:t>
            </a:r>
          </a:p>
        </p:txBody>
      </p:sp>
      <p:sp>
        <p:nvSpPr>
          <p:cNvPr id="55" name="Text Box 23"/>
          <p:cNvSpPr txBox="1">
            <a:spLocks noChangeArrowheads="1"/>
          </p:cNvSpPr>
          <p:nvPr/>
        </p:nvSpPr>
        <p:spPr bwMode="auto">
          <a:xfrm>
            <a:off x="17008001" y="33938177"/>
            <a:ext cx="13364049" cy="931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086" tIns="41043" rIns="82086" bIns="41043">
            <a:spAutoFit/>
          </a:bodyPr>
          <a:lstStyle>
            <a:lvl1pPr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r>
              <a:rPr lang="pt-BR" sz="36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PORTAL IFRN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Campus. Disponível em: </a:t>
            </a:r>
            <a:endParaRPr lang="pt-BR" sz="3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360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4"/>
              </a:rPr>
              <a:t>https://portal.ifrn.edu.br/campus/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. Acesso em: 25 Out 2023.</a:t>
            </a:r>
          </a:p>
          <a:p>
            <a:endParaRPr lang="pt-BR" sz="3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36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BH RECICLA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pt-BR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Impermeabilização do solo: entenda esse problema. </a:t>
            </a:r>
          </a:p>
          <a:p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Disponível em:</a:t>
            </a:r>
            <a:endParaRPr lang="pt-BR" sz="3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3600" u="none" strike="noStrike">
                <a:solidFill>
                  <a:srgbClr val="1155C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5"/>
              </a:rPr>
              <a:t>https://bhrecicla.com.br/blog/impermeabilizacao-do-solo-entenda-esse-problema/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.Acesso em: 16 Set 2023.</a:t>
            </a:r>
          </a:p>
          <a:p>
            <a:endParaRPr lang="pt-BR" sz="3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36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BRASIL ESCOLA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Ilha de calor. Disponível em: </a:t>
            </a:r>
            <a:r>
              <a:rPr lang="pt-BR" sz="3600" u="none" strike="noStrike">
                <a:solidFill>
                  <a:srgbClr val="1155C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6"/>
              </a:rPr>
              <a:t>https://brasilescola.uol.com.br/geografia/ilha-de-calor.htm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. Acesso em: 16 Set 2023.</a:t>
            </a:r>
          </a:p>
          <a:p>
            <a:endParaRPr lang="pt-BR" sz="3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t-BR" sz="36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CROMATEK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Relês: o que são e pra que servem?. Disponível em : </a:t>
            </a:r>
            <a:r>
              <a:rPr lang="pt-BR" sz="3600" u="none" strike="noStrike">
                <a:solidFill>
                  <a:srgbClr val="1155CC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7"/>
              </a:rPr>
              <a:t>https://cromatek.com.br/reles-o-que-sao-e-para-que-servem/</a:t>
            </a:r>
            <a:r>
              <a:rPr lang="pt-BR" sz="36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. Acesso em: 16 Set 2023. </a:t>
            </a:r>
            <a:endParaRPr lang="pt-BR" sz="3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altLang="pt-BR" sz="3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altLang="pt-BR" sz="24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refeitura de Ceará-Mirim">
            <a:extLst>
              <a:ext uri="{FF2B5EF4-FFF2-40B4-BE49-F238E27FC236}">
                <a16:creationId xmlns:a16="http://schemas.microsoft.com/office/drawing/2014/main" id="{C72145AF-4FD0-C981-B21D-C2925A3F17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8028" y="2334709"/>
            <a:ext cx="5354022" cy="1557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m 11" descr="Texto&#10;&#10;Descrição gerada automaticamente com confiança média">
            <a:extLst>
              <a:ext uri="{FF2B5EF4-FFF2-40B4-BE49-F238E27FC236}">
                <a16:creationId xmlns:a16="http://schemas.microsoft.com/office/drawing/2014/main" id="{5525CC4F-3423-B2C6-4EDD-5F50813A1FFD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61" t="18859" r="15412" b="15523"/>
          <a:stretch/>
        </p:blipFill>
        <p:spPr>
          <a:xfrm>
            <a:off x="15281689" y="2241550"/>
            <a:ext cx="5108161" cy="1944163"/>
          </a:xfrm>
          <a:prstGeom prst="rect">
            <a:avLst/>
          </a:prstGeom>
        </p:spPr>
      </p:pic>
      <p:pic>
        <p:nvPicPr>
          <p:cNvPr id="14" name="Imagem 13" descr="Logotipo&#10;&#10;Descrição gerada automaticamente">
            <a:extLst>
              <a:ext uri="{FF2B5EF4-FFF2-40B4-BE49-F238E27FC236}">
                <a16:creationId xmlns:a16="http://schemas.microsoft.com/office/drawing/2014/main" id="{476D89AE-D57C-EDAA-1BA0-27E0155ADB6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5220" y="2522350"/>
            <a:ext cx="3623230" cy="1115566"/>
          </a:xfrm>
          <a:prstGeom prst="rect">
            <a:avLst/>
          </a:prstGeom>
        </p:spPr>
      </p:pic>
      <p:pic>
        <p:nvPicPr>
          <p:cNvPr id="17" name="Imagem 16" descr="Desenho de um círculo&#10;&#10;Descrição gerada automaticamente com confiança média">
            <a:extLst>
              <a:ext uri="{FF2B5EF4-FFF2-40B4-BE49-F238E27FC236}">
                <a16:creationId xmlns:a16="http://schemas.microsoft.com/office/drawing/2014/main" id="{CE235A20-FDC3-BD28-806F-7528D83D630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749" y="861113"/>
            <a:ext cx="9639301" cy="446829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71D27921-2CDD-5821-7D62-0085F4847BAD}"/>
              </a:ext>
            </a:extLst>
          </p:cNvPr>
          <p:cNvSpPr txBox="1"/>
          <p:nvPr/>
        </p:nvSpPr>
        <p:spPr>
          <a:xfrm>
            <a:off x="2367650" y="35409573"/>
            <a:ext cx="1173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>
                <a:latin typeface="Arial" panose="020B0604020202020204" pitchFamily="34" charset="0"/>
                <a:cs typeface="Arial" panose="020B0604020202020204" pitchFamily="34" charset="0"/>
              </a:rPr>
              <a:t>FIGURA 1. </a:t>
            </a:r>
            <a:r>
              <a:rPr lang="pt-BR" altLang="pt-BR" sz="3600" b="1">
                <a:latin typeface="Arial" panose="020B0604020202020204" pitchFamily="34" charset="0"/>
                <a:cs typeface="Arial" panose="020B0604020202020204" pitchFamily="34" charset="0"/>
              </a:rPr>
              <a:t>DIAGRAMA DO SISTEMA DE IRRIGAÇÃO</a:t>
            </a:r>
          </a:p>
          <a:p>
            <a:endParaRPr lang="pt-BR" sz="3600"/>
          </a:p>
        </p:txBody>
      </p:sp>
      <p:pic>
        <p:nvPicPr>
          <p:cNvPr id="5" name="Imagem 4" descr="Diagrama&#10;&#10;Descrição gerada automaticamente">
            <a:extLst>
              <a:ext uri="{FF2B5EF4-FFF2-40B4-BE49-F238E27FC236}">
                <a16:creationId xmlns:a16="http://schemas.microsoft.com/office/drawing/2014/main" id="{754697E0-0B3D-C73B-D7BA-6E6DD992F06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0650" y="36009737"/>
            <a:ext cx="9448800" cy="68503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908</Words>
  <Application>Microsoft Office PowerPoint</Application>
  <PresentationFormat>Personalizar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Calibri</vt:lpstr>
      <vt:lpstr>Arial</vt:lpstr>
      <vt:lpstr>Aptos</vt:lpstr>
      <vt:lpstr>tahoma, verdana, arial</vt:lpstr>
      <vt:lpstr>Times New Roman</vt:lpstr>
      <vt:lpstr>Aptos Display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Expotec</dc:title>
  <dc:creator>Robson Rafael de Oliveira</dc:creator>
  <cp:lastModifiedBy>ELYSSON HIAGO</cp:lastModifiedBy>
  <cp:revision>1</cp:revision>
  <dcterms:created xsi:type="dcterms:W3CDTF">2006-08-16T00:00:00Z</dcterms:created>
  <dcterms:modified xsi:type="dcterms:W3CDTF">2023-11-04T00:25:04Z</dcterms:modified>
  <dc:identifier>DAFSIbrxaDA</dc:identifier>
</cp:coreProperties>
</file>